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
  </p:notesMasterIdLst>
  <p:sldIdLst>
    <p:sldId id="256" r:id="rId2"/>
    <p:sldId id="257" r:id="rId3"/>
    <p:sldId id="258" r:id="rId4"/>
    <p:sldId id="259" r:id="rId5"/>
  </p:sldIdLst>
  <p:sldSz cx="9144000" cy="6858000" type="screen4x3"/>
  <p:notesSz cx="6889750"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79" autoAdjust="0"/>
  </p:normalViewPr>
  <p:slideViewPr>
    <p:cSldViewPr>
      <p:cViewPr>
        <p:scale>
          <a:sx n="38" d="100"/>
          <a:sy n="38" d="100"/>
        </p:scale>
        <p:origin x="2100"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1015"/>
          </a:xfrm>
          <a:prstGeom prst="rect">
            <a:avLst/>
          </a:prstGeom>
        </p:spPr>
        <p:txBody>
          <a:bodyPr vert="horz" lIns="96625" tIns="48312" rIns="96625" bIns="48312" rtlCol="0"/>
          <a:lstStyle>
            <a:lvl1pPr algn="l">
              <a:defRPr sz="1300"/>
            </a:lvl1pPr>
          </a:lstStyle>
          <a:p>
            <a:endParaRPr lang="en-GB" dirty="0"/>
          </a:p>
        </p:txBody>
      </p:sp>
      <p:sp>
        <p:nvSpPr>
          <p:cNvPr id="3" name="Date Placeholder 2"/>
          <p:cNvSpPr>
            <a:spLocks noGrp="1"/>
          </p:cNvSpPr>
          <p:nvPr>
            <p:ph type="dt" idx="1"/>
          </p:nvPr>
        </p:nvSpPr>
        <p:spPr>
          <a:xfrm>
            <a:off x="3902597" y="0"/>
            <a:ext cx="2985558" cy="501015"/>
          </a:xfrm>
          <a:prstGeom prst="rect">
            <a:avLst/>
          </a:prstGeom>
        </p:spPr>
        <p:txBody>
          <a:bodyPr vert="horz" lIns="96625" tIns="48312" rIns="96625" bIns="48312" rtlCol="0"/>
          <a:lstStyle>
            <a:lvl1pPr algn="r">
              <a:defRPr sz="1300"/>
            </a:lvl1pPr>
          </a:lstStyle>
          <a:p>
            <a:fld id="{9C1CAE67-1C60-4298-8A02-486FDE141338}" type="datetimeFigureOut">
              <a:rPr lang="en-GB" smtClean="0"/>
              <a:pPr/>
              <a:t>02/05/2018</a:t>
            </a:fld>
            <a:endParaRPr lang="en-GB" dirty="0"/>
          </a:p>
        </p:txBody>
      </p:sp>
      <p:sp>
        <p:nvSpPr>
          <p:cNvPr id="4" name="Slide Image Placeholder 3"/>
          <p:cNvSpPr>
            <a:spLocks noGrp="1" noRot="1" noChangeAspect="1"/>
          </p:cNvSpPr>
          <p:nvPr>
            <p:ph type="sldImg" idx="2"/>
          </p:nvPr>
        </p:nvSpPr>
        <p:spPr>
          <a:xfrm>
            <a:off x="939800" y="750888"/>
            <a:ext cx="5010150" cy="3757612"/>
          </a:xfrm>
          <a:prstGeom prst="rect">
            <a:avLst/>
          </a:prstGeom>
          <a:noFill/>
          <a:ln w="12700">
            <a:solidFill>
              <a:prstClr val="black"/>
            </a:solidFill>
          </a:ln>
        </p:spPr>
        <p:txBody>
          <a:bodyPr vert="horz" lIns="96625" tIns="48312" rIns="96625" bIns="48312" rtlCol="0" anchor="ctr"/>
          <a:lstStyle/>
          <a:p>
            <a:endParaRPr lang="en-GB" dirty="0"/>
          </a:p>
        </p:txBody>
      </p:sp>
      <p:sp>
        <p:nvSpPr>
          <p:cNvPr id="5" name="Notes Placeholder 4"/>
          <p:cNvSpPr>
            <a:spLocks noGrp="1"/>
          </p:cNvSpPr>
          <p:nvPr>
            <p:ph type="body" sz="quarter" idx="3"/>
          </p:nvPr>
        </p:nvSpPr>
        <p:spPr>
          <a:xfrm>
            <a:off x="688975" y="4759643"/>
            <a:ext cx="5511800" cy="4509135"/>
          </a:xfrm>
          <a:prstGeom prst="rect">
            <a:avLst/>
          </a:prstGeom>
        </p:spPr>
        <p:txBody>
          <a:bodyPr vert="horz" lIns="96625" tIns="48312" rIns="96625" bIns="4831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7546"/>
            <a:ext cx="2985558" cy="501015"/>
          </a:xfrm>
          <a:prstGeom prst="rect">
            <a:avLst/>
          </a:prstGeom>
        </p:spPr>
        <p:txBody>
          <a:bodyPr vert="horz" lIns="96625" tIns="48312" rIns="96625" bIns="48312" rtlCol="0" anchor="b"/>
          <a:lstStyle>
            <a:lvl1pPr algn="l">
              <a:defRPr sz="1300"/>
            </a:lvl1pPr>
          </a:lstStyle>
          <a:p>
            <a:endParaRPr lang="en-GB" dirty="0"/>
          </a:p>
        </p:txBody>
      </p:sp>
      <p:sp>
        <p:nvSpPr>
          <p:cNvPr id="7" name="Slide Number Placeholder 6"/>
          <p:cNvSpPr>
            <a:spLocks noGrp="1"/>
          </p:cNvSpPr>
          <p:nvPr>
            <p:ph type="sldNum" sz="quarter" idx="5"/>
          </p:nvPr>
        </p:nvSpPr>
        <p:spPr>
          <a:xfrm>
            <a:off x="3902597" y="9517546"/>
            <a:ext cx="2985558" cy="501015"/>
          </a:xfrm>
          <a:prstGeom prst="rect">
            <a:avLst/>
          </a:prstGeom>
        </p:spPr>
        <p:txBody>
          <a:bodyPr vert="horz" lIns="96625" tIns="48312" rIns="96625" bIns="48312" rtlCol="0" anchor="b"/>
          <a:lstStyle>
            <a:lvl1pPr algn="r">
              <a:defRPr sz="1300"/>
            </a:lvl1pPr>
          </a:lstStyle>
          <a:p>
            <a:fld id="{28782C5E-0A41-424A-9E92-05FC4F57B811}" type="slidenum">
              <a:rPr lang="en-GB" smtClean="0"/>
              <a:pPr/>
              <a:t>‹#›</a:t>
            </a:fld>
            <a:endParaRPr lang="en-GB"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8782C5E-0A41-424A-9E92-05FC4F57B811}" type="slidenum">
              <a:rPr lang="en-GB" smtClean="0"/>
              <a:pPr/>
              <a:t>1</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06F1B4C-2BC9-438F-BF40-EFEEA093C366}" type="datetime1">
              <a:rPr lang="en-GB" smtClean="0"/>
              <a:t>02/05/2018</a:t>
            </a:fld>
            <a:endParaRPr lang="en-GB" dirty="0"/>
          </a:p>
        </p:txBody>
      </p:sp>
      <p:sp>
        <p:nvSpPr>
          <p:cNvPr id="5" name="Footer Placeholder 4"/>
          <p:cNvSpPr>
            <a:spLocks noGrp="1"/>
          </p:cNvSpPr>
          <p:nvPr>
            <p:ph type="ftr" sz="quarter" idx="11"/>
          </p:nvPr>
        </p:nvSpPr>
        <p:spPr/>
        <p:txBody>
          <a:bodyPr/>
          <a:lstStyle/>
          <a:p>
            <a:r>
              <a:rPr lang="en-GB" dirty="0"/>
              <a:t>TA-ONP-Issue1 (APR18)</a:t>
            </a:r>
          </a:p>
        </p:txBody>
      </p:sp>
      <p:sp>
        <p:nvSpPr>
          <p:cNvPr id="6" name="Slide Number Placeholder 5"/>
          <p:cNvSpPr>
            <a:spLocks noGrp="1"/>
          </p:cNvSpPr>
          <p:nvPr>
            <p:ph type="sldNum" sz="quarter" idx="12"/>
          </p:nvPr>
        </p:nvSpPr>
        <p:spPr/>
        <p:txBody>
          <a:bodyPr/>
          <a:lstStyle/>
          <a:p>
            <a:fld id="{28D38E5D-F810-48C9-9852-F9F5F12CA476}"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55BD977-8366-4C89-9F48-3DA146A0AE91}" type="datetime1">
              <a:rPr lang="en-GB" smtClean="0"/>
              <a:t>02/05/2018</a:t>
            </a:fld>
            <a:endParaRPr lang="en-GB" dirty="0"/>
          </a:p>
        </p:txBody>
      </p:sp>
      <p:sp>
        <p:nvSpPr>
          <p:cNvPr id="5" name="Footer Placeholder 4"/>
          <p:cNvSpPr>
            <a:spLocks noGrp="1"/>
          </p:cNvSpPr>
          <p:nvPr>
            <p:ph type="ftr" sz="quarter" idx="11"/>
          </p:nvPr>
        </p:nvSpPr>
        <p:spPr/>
        <p:txBody>
          <a:bodyPr/>
          <a:lstStyle/>
          <a:p>
            <a:r>
              <a:rPr lang="en-GB" dirty="0"/>
              <a:t>TA-ONP-Issue1 (APR18)</a:t>
            </a:r>
          </a:p>
        </p:txBody>
      </p:sp>
      <p:sp>
        <p:nvSpPr>
          <p:cNvPr id="6" name="Slide Number Placeholder 5"/>
          <p:cNvSpPr>
            <a:spLocks noGrp="1"/>
          </p:cNvSpPr>
          <p:nvPr>
            <p:ph type="sldNum" sz="quarter" idx="12"/>
          </p:nvPr>
        </p:nvSpPr>
        <p:spPr/>
        <p:txBody>
          <a:bodyPr/>
          <a:lstStyle/>
          <a:p>
            <a:fld id="{28D38E5D-F810-48C9-9852-F9F5F12CA476}"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9016A60-B3AF-474B-9C1C-DFFDAA1CA3B9}" type="datetime1">
              <a:rPr lang="en-GB" smtClean="0"/>
              <a:t>02/05/2018</a:t>
            </a:fld>
            <a:endParaRPr lang="en-GB" dirty="0"/>
          </a:p>
        </p:txBody>
      </p:sp>
      <p:sp>
        <p:nvSpPr>
          <p:cNvPr id="5" name="Footer Placeholder 4"/>
          <p:cNvSpPr>
            <a:spLocks noGrp="1"/>
          </p:cNvSpPr>
          <p:nvPr>
            <p:ph type="ftr" sz="quarter" idx="11"/>
          </p:nvPr>
        </p:nvSpPr>
        <p:spPr/>
        <p:txBody>
          <a:bodyPr/>
          <a:lstStyle/>
          <a:p>
            <a:r>
              <a:rPr lang="en-GB" dirty="0"/>
              <a:t>TA-ONP-Issue1 (APR18)</a:t>
            </a:r>
          </a:p>
        </p:txBody>
      </p:sp>
      <p:sp>
        <p:nvSpPr>
          <p:cNvPr id="6" name="Slide Number Placeholder 5"/>
          <p:cNvSpPr>
            <a:spLocks noGrp="1"/>
          </p:cNvSpPr>
          <p:nvPr>
            <p:ph type="sldNum" sz="quarter" idx="12"/>
          </p:nvPr>
        </p:nvSpPr>
        <p:spPr/>
        <p:txBody>
          <a:bodyPr/>
          <a:lstStyle/>
          <a:p>
            <a:fld id="{28D38E5D-F810-48C9-9852-F9F5F12CA476}"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A702C67-8405-4F36-95DC-07CD639F1ED4}" type="datetime1">
              <a:rPr lang="en-GB" smtClean="0"/>
              <a:t>02/05/2018</a:t>
            </a:fld>
            <a:endParaRPr lang="en-GB" dirty="0"/>
          </a:p>
        </p:txBody>
      </p:sp>
      <p:sp>
        <p:nvSpPr>
          <p:cNvPr id="5" name="Footer Placeholder 4"/>
          <p:cNvSpPr>
            <a:spLocks noGrp="1"/>
          </p:cNvSpPr>
          <p:nvPr>
            <p:ph type="ftr" sz="quarter" idx="11"/>
          </p:nvPr>
        </p:nvSpPr>
        <p:spPr/>
        <p:txBody>
          <a:bodyPr/>
          <a:lstStyle/>
          <a:p>
            <a:r>
              <a:rPr lang="en-GB" dirty="0"/>
              <a:t>TA-ONP-Issue1 (APR18)</a:t>
            </a:r>
          </a:p>
        </p:txBody>
      </p:sp>
      <p:sp>
        <p:nvSpPr>
          <p:cNvPr id="6" name="Slide Number Placeholder 5"/>
          <p:cNvSpPr>
            <a:spLocks noGrp="1"/>
          </p:cNvSpPr>
          <p:nvPr>
            <p:ph type="sldNum" sz="quarter" idx="12"/>
          </p:nvPr>
        </p:nvSpPr>
        <p:spPr/>
        <p:txBody>
          <a:bodyPr/>
          <a:lstStyle/>
          <a:p>
            <a:fld id="{28D38E5D-F810-48C9-9852-F9F5F12CA476}"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37D5EB-2E4C-497A-95AA-E7A83F4A1ED0}" type="datetime1">
              <a:rPr lang="en-GB" smtClean="0"/>
              <a:t>02/05/2018</a:t>
            </a:fld>
            <a:endParaRPr lang="en-GB" dirty="0"/>
          </a:p>
        </p:txBody>
      </p:sp>
      <p:sp>
        <p:nvSpPr>
          <p:cNvPr id="5" name="Footer Placeholder 4"/>
          <p:cNvSpPr>
            <a:spLocks noGrp="1"/>
          </p:cNvSpPr>
          <p:nvPr>
            <p:ph type="ftr" sz="quarter" idx="11"/>
          </p:nvPr>
        </p:nvSpPr>
        <p:spPr/>
        <p:txBody>
          <a:bodyPr/>
          <a:lstStyle/>
          <a:p>
            <a:r>
              <a:rPr lang="en-GB" dirty="0"/>
              <a:t>TA-ONP-Issue1 (APR18)</a:t>
            </a:r>
          </a:p>
        </p:txBody>
      </p:sp>
      <p:sp>
        <p:nvSpPr>
          <p:cNvPr id="6" name="Slide Number Placeholder 5"/>
          <p:cNvSpPr>
            <a:spLocks noGrp="1"/>
          </p:cNvSpPr>
          <p:nvPr>
            <p:ph type="sldNum" sz="quarter" idx="12"/>
          </p:nvPr>
        </p:nvSpPr>
        <p:spPr/>
        <p:txBody>
          <a:bodyPr/>
          <a:lstStyle/>
          <a:p>
            <a:fld id="{28D38E5D-F810-48C9-9852-F9F5F12CA476}"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F558B61-6809-4C51-969B-FF421CA14E08}" type="datetime1">
              <a:rPr lang="en-GB" smtClean="0"/>
              <a:t>02/05/2018</a:t>
            </a:fld>
            <a:endParaRPr lang="en-GB" dirty="0"/>
          </a:p>
        </p:txBody>
      </p:sp>
      <p:sp>
        <p:nvSpPr>
          <p:cNvPr id="6" name="Footer Placeholder 5"/>
          <p:cNvSpPr>
            <a:spLocks noGrp="1"/>
          </p:cNvSpPr>
          <p:nvPr>
            <p:ph type="ftr" sz="quarter" idx="11"/>
          </p:nvPr>
        </p:nvSpPr>
        <p:spPr/>
        <p:txBody>
          <a:bodyPr/>
          <a:lstStyle/>
          <a:p>
            <a:r>
              <a:rPr lang="en-GB" dirty="0"/>
              <a:t>TA-ONP-Issue1 (APR18)</a:t>
            </a:r>
          </a:p>
        </p:txBody>
      </p:sp>
      <p:sp>
        <p:nvSpPr>
          <p:cNvPr id="7" name="Slide Number Placeholder 6"/>
          <p:cNvSpPr>
            <a:spLocks noGrp="1"/>
          </p:cNvSpPr>
          <p:nvPr>
            <p:ph type="sldNum" sz="quarter" idx="12"/>
          </p:nvPr>
        </p:nvSpPr>
        <p:spPr/>
        <p:txBody>
          <a:bodyPr/>
          <a:lstStyle/>
          <a:p>
            <a:fld id="{28D38E5D-F810-48C9-9852-F9F5F12CA476}"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443B9CA-57E5-43F0-8E88-283F5A7625C7}" type="datetime1">
              <a:rPr lang="en-GB" smtClean="0"/>
              <a:t>02/05/2018</a:t>
            </a:fld>
            <a:endParaRPr lang="en-GB" dirty="0"/>
          </a:p>
        </p:txBody>
      </p:sp>
      <p:sp>
        <p:nvSpPr>
          <p:cNvPr id="8" name="Footer Placeholder 7"/>
          <p:cNvSpPr>
            <a:spLocks noGrp="1"/>
          </p:cNvSpPr>
          <p:nvPr>
            <p:ph type="ftr" sz="quarter" idx="11"/>
          </p:nvPr>
        </p:nvSpPr>
        <p:spPr/>
        <p:txBody>
          <a:bodyPr/>
          <a:lstStyle/>
          <a:p>
            <a:r>
              <a:rPr lang="en-GB" dirty="0"/>
              <a:t>TA-ONP-Issue1 (APR18)</a:t>
            </a:r>
          </a:p>
        </p:txBody>
      </p:sp>
      <p:sp>
        <p:nvSpPr>
          <p:cNvPr id="9" name="Slide Number Placeholder 8"/>
          <p:cNvSpPr>
            <a:spLocks noGrp="1"/>
          </p:cNvSpPr>
          <p:nvPr>
            <p:ph type="sldNum" sz="quarter" idx="12"/>
          </p:nvPr>
        </p:nvSpPr>
        <p:spPr/>
        <p:txBody>
          <a:bodyPr/>
          <a:lstStyle/>
          <a:p>
            <a:fld id="{28D38E5D-F810-48C9-9852-F9F5F12CA476}"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BD2AB0F-EA79-4CCB-A386-EC386599A93E}" type="datetime1">
              <a:rPr lang="en-GB" smtClean="0"/>
              <a:t>02/05/2018</a:t>
            </a:fld>
            <a:endParaRPr lang="en-GB" dirty="0"/>
          </a:p>
        </p:txBody>
      </p:sp>
      <p:sp>
        <p:nvSpPr>
          <p:cNvPr id="4" name="Footer Placeholder 3"/>
          <p:cNvSpPr>
            <a:spLocks noGrp="1"/>
          </p:cNvSpPr>
          <p:nvPr>
            <p:ph type="ftr" sz="quarter" idx="11"/>
          </p:nvPr>
        </p:nvSpPr>
        <p:spPr/>
        <p:txBody>
          <a:bodyPr/>
          <a:lstStyle/>
          <a:p>
            <a:r>
              <a:rPr lang="en-GB" dirty="0"/>
              <a:t>TA-ONP-Issue1 (APR18)</a:t>
            </a:r>
          </a:p>
        </p:txBody>
      </p:sp>
      <p:sp>
        <p:nvSpPr>
          <p:cNvPr id="5" name="Slide Number Placeholder 4"/>
          <p:cNvSpPr>
            <a:spLocks noGrp="1"/>
          </p:cNvSpPr>
          <p:nvPr>
            <p:ph type="sldNum" sz="quarter" idx="12"/>
          </p:nvPr>
        </p:nvSpPr>
        <p:spPr/>
        <p:txBody>
          <a:bodyPr/>
          <a:lstStyle/>
          <a:p>
            <a:fld id="{28D38E5D-F810-48C9-9852-F9F5F12CA476}"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7B18A6-6EF6-4B6C-A0AB-0421B52AC37E}" type="datetime1">
              <a:rPr lang="en-GB" smtClean="0"/>
              <a:t>02/05/2018</a:t>
            </a:fld>
            <a:endParaRPr lang="en-GB" dirty="0"/>
          </a:p>
        </p:txBody>
      </p:sp>
      <p:sp>
        <p:nvSpPr>
          <p:cNvPr id="3" name="Footer Placeholder 2"/>
          <p:cNvSpPr>
            <a:spLocks noGrp="1"/>
          </p:cNvSpPr>
          <p:nvPr>
            <p:ph type="ftr" sz="quarter" idx="11"/>
          </p:nvPr>
        </p:nvSpPr>
        <p:spPr/>
        <p:txBody>
          <a:bodyPr/>
          <a:lstStyle/>
          <a:p>
            <a:r>
              <a:rPr lang="en-GB" dirty="0"/>
              <a:t>TA-ONP-Issue1 (APR18)</a:t>
            </a:r>
          </a:p>
        </p:txBody>
      </p:sp>
      <p:sp>
        <p:nvSpPr>
          <p:cNvPr id="4" name="Slide Number Placeholder 3"/>
          <p:cNvSpPr>
            <a:spLocks noGrp="1"/>
          </p:cNvSpPr>
          <p:nvPr>
            <p:ph type="sldNum" sz="quarter" idx="12"/>
          </p:nvPr>
        </p:nvSpPr>
        <p:spPr/>
        <p:txBody>
          <a:bodyPr/>
          <a:lstStyle/>
          <a:p>
            <a:fld id="{28D38E5D-F810-48C9-9852-F9F5F12CA476}"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8C1E86-A198-465E-80F2-15675625FF14}" type="datetime1">
              <a:rPr lang="en-GB" smtClean="0"/>
              <a:t>02/05/2018</a:t>
            </a:fld>
            <a:endParaRPr lang="en-GB" dirty="0"/>
          </a:p>
        </p:txBody>
      </p:sp>
      <p:sp>
        <p:nvSpPr>
          <p:cNvPr id="6" name="Footer Placeholder 5"/>
          <p:cNvSpPr>
            <a:spLocks noGrp="1"/>
          </p:cNvSpPr>
          <p:nvPr>
            <p:ph type="ftr" sz="quarter" idx="11"/>
          </p:nvPr>
        </p:nvSpPr>
        <p:spPr/>
        <p:txBody>
          <a:bodyPr/>
          <a:lstStyle/>
          <a:p>
            <a:r>
              <a:rPr lang="en-GB" dirty="0"/>
              <a:t>TA-ONP-Issue1 (APR18)</a:t>
            </a:r>
          </a:p>
        </p:txBody>
      </p:sp>
      <p:sp>
        <p:nvSpPr>
          <p:cNvPr id="7" name="Slide Number Placeholder 6"/>
          <p:cNvSpPr>
            <a:spLocks noGrp="1"/>
          </p:cNvSpPr>
          <p:nvPr>
            <p:ph type="sldNum" sz="quarter" idx="12"/>
          </p:nvPr>
        </p:nvSpPr>
        <p:spPr/>
        <p:txBody>
          <a:bodyPr/>
          <a:lstStyle/>
          <a:p>
            <a:fld id="{28D38E5D-F810-48C9-9852-F9F5F12CA476}"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1EB3539-9E36-47FB-9373-ADFA19785851}" type="datetime1">
              <a:rPr lang="en-GB" smtClean="0"/>
              <a:t>02/05/2018</a:t>
            </a:fld>
            <a:endParaRPr lang="en-GB" dirty="0"/>
          </a:p>
        </p:txBody>
      </p:sp>
      <p:sp>
        <p:nvSpPr>
          <p:cNvPr id="6" name="Footer Placeholder 5"/>
          <p:cNvSpPr>
            <a:spLocks noGrp="1"/>
          </p:cNvSpPr>
          <p:nvPr>
            <p:ph type="ftr" sz="quarter" idx="11"/>
          </p:nvPr>
        </p:nvSpPr>
        <p:spPr/>
        <p:txBody>
          <a:bodyPr/>
          <a:lstStyle/>
          <a:p>
            <a:r>
              <a:rPr lang="en-GB" dirty="0"/>
              <a:t>TA-ONP-Issue1 (APR18)</a:t>
            </a:r>
          </a:p>
        </p:txBody>
      </p:sp>
      <p:sp>
        <p:nvSpPr>
          <p:cNvPr id="7" name="Slide Number Placeholder 6"/>
          <p:cNvSpPr>
            <a:spLocks noGrp="1"/>
          </p:cNvSpPr>
          <p:nvPr>
            <p:ph type="sldNum" sz="quarter" idx="12"/>
          </p:nvPr>
        </p:nvSpPr>
        <p:spPr/>
        <p:txBody>
          <a:bodyPr/>
          <a:lstStyle/>
          <a:p>
            <a:fld id="{28D38E5D-F810-48C9-9852-F9F5F12CA476}"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0A167F-11EC-4DCD-8E41-FEE9F4E4A70D}" type="datetime1">
              <a:rPr lang="en-GB" smtClean="0"/>
              <a:t>02/05/2018</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TA-ONP-Issue1 (APR18)</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D38E5D-F810-48C9-9852-F9F5F12CA476}"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image" Target="../media/image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098"/>
            <a:ext cx="8229600" cy="589156"/>
          </a:xfrm>
        </p:spPr>
        <p:txBody>
          <a:bodyPr>
            <a:normAutofit fontScale="90000"/>
          </a:bodyPr>
          <a:lstStyle/>
          <a:p>
            <a:r>
              <a:rPr lang="en-GB" sz="4000" dirty="0"/>
              <a:t>Neighbourhood Planning - 8 Stages</a:t>
            </a:r>
          </a:p>
        </p:txBody>
      </p:sp>
      <p:sp>
        <p:nvSpPr>
          <p:cNvPr id="5" name="Content Placeholder 4"/>
          <p:cNvSpPr>
            <a:spLocks noGrp="1"/>
          </p:cNvSpPr>
          <p:nvPr>
            <p:ph idx="1"/>
          </p:nvPr>
        </p:nvSpPr>
        <p:spPr>
          <a:xfrm>
            <a:off x="457200" y="836712"/>
            <a:ext cx="8229600" cy="5400600"/>
          </a:xfrm>
        </p:spPr>
        <p:txBody>
          <a:bodyPr>
            <a:normAutofit/>
          </a:bodyPr>
          <a:lstStyle/>
          <a:p>
            <a:pPr marL="514350" indent="-514350">
              <a:buFont typeface="+mj-lt"/>
              <a:buAutoNum type="arabicPeriod"/>
            </a:pPr>
            <a:endParaRPr lang="en-GB" sz="3000" dirty="0">
              <a:solidFill>
                <a:schemeClr val="tx1">
                  <a:lumMod val="50000"/>
                  <a:lumOff val="50000"/>
                </a:schemeClr>
              </a:solidFill>
            </a:endParaRPr>
          </a:p>
          <a:p>
            <a:pPr marL="514350" indent="-514350">
              <a:buFont typeface="+mj-lt"/>
              <a:buAutoNum type="arabicPeriod"/>
            </a:pPr>
            <a:r>
              <a:rPr lang="en-GB" sz="3000" dirty="0">
                <a:solidFill>
                  <a:schemeClr val="tx1">
                    <a:lumMod val="50000"/>
                    <a:lumOff val="50000"/>
                  </a:schemeClr>
                </a:solidFill>
                <a:sym typeface="Wingdings" panose="05000000000000000000" pitchFamily="2" charset="2"/>
              </a:rPr>
              <a:t></a:t>
            </a:r>
            <a:r>
              <a:rPr lang="en-GB" sz="3000" dirty="0">
                <a:solidFill>
                  <a:schemeClr val="tx1">
                    <a:lumMod val="50000"/>
                    <a:lumOff val="50000"/>
                  </a:schemeClr>
                </a:solidFill>
              </a:rPr>
              <a:t>Getting  started</a:t>
            </a:r>
          </a:p>
          <a:p>
            <a:pPr marL="514350" indent="-514350">
              <a:buFont typeface="+mj-lt"/>
              <a:buAutoNum type="arabicPeriod"/>
            </a:pPr>
            <a:r>
              <a:rPr lang="en-GB" sz="3000" dirty="0">
                <a:solidFill>
                  <a:schemeClr val="tx1">
                    <a:lumMod val="50000"/>
                    <a:lumOff val="50000"/>
                  </a:schemeClr>
                </a:solidFill>
                <a:sym typeface="Wingdings" panose="05000000000000000000" pitchFamily="2" charset="2"/>
              </a:rPr>
              <a:t></a:t>
            </a:r>
            <a:r>
              <a:rPr lang="en-GB" sz="3000" dirty="0">
                <a:solidFill>
                  <a:schemeClr val="tx1">
                    <a:lumMod val="50000"/>
                    <a:lumOff val="50000"/>
                  </a:schemeClr>
                </a:solidFill>
              </a:rPr>
              <a:t>Identifying the issues to address </a:t>
            </a:r>
          </a:p>
          <a:p>
            <a:pPr marL="514350" indent="-514350">
              <a:buFont typeface="+mj-lt"/>
              <a:buAutoNum type="arabicPeriod"/>
            </a:pPr>
            <a:r>
              <a:rPr lang="en-GB" sz="3000" dirty="0">
                <a:solidFill>
                  <a:schemeClr val="tx1">
                    <a:lumMod val="50000"/>
                    <a:lumOff val="50000"/>
                  </a:schemeClr>
                </a:solidFill>
                <a:sym typeface="Wingdings" panose="05000000000000000000" pitchFamily="2" charset="2"/>
              </a:rPr>
              <a:t></a:t>
            </a:r>
            <a:r>
              <a:rPr lang="en-GB" sz="3000" dirty="0">
                <a:solidFill>
                  <a:schemeClr val="tx1">
                    <a:lumMod val="50000"/>
                    <a:lumOff val="50000"/>
                  </a:schemeClr>
                </a:solidFill>
              </a:rPr>
              <a:t>Develop a vision and objectives </a:t>
            </a:r>
            <a:endParaRPr lang="en-GB" sz="3000" i="1" dirty="0">
              <a:solidFill>
                <a:schemeClr val="tx1">
                  <a:lumMod val="50000"/>
                  <a:lumOff val="50000"/>
                </a:schemeClr>
              </a:solidFill>
            </a:endParaRPr>
          </a:p>
          <a:p>
            <a:pPr marL="514350" indent="-514350">
              <a:buFont typeface="+mj-lt"/>
              <a:buAutoNum type="arabicPeriod"/>
            </a:pPr>
            <a:r>
              <a:rPr lang="en-GB" sz="3000" dirty="0">
                <a:solidFill>
                  <a:schemeClr val="tx1">
                    <a:lumMod val="50000"/>
                    <a:lumOff val="50000"/>
                  </a:schemeClr>
                </a:solidFill>
                <a:sym typeface="Wingdings" panose="05000000000000000000" pitchFamily="2" charset="2"/>
              </a:rPr>
              <a:t></a:t>
            </a:r>
            <a:r>
              <a:rPr lang="en-GB" sz="3000" dirty="0">
                <a:solidFill>
                  <a:schemeClr val="tx1">
                    <a:lumMod val="50000"/>
                    <a:lumOff val="50000"/>
                  </a:schemeClr>
                </a:solidFill>
              </a:rPr>
              <a:t>Generating options for your draft plan</a:t>
            </a:r>
          </a:p>
          <a:p>
            <a:pPr marL="514350" indent="-514350">
              <a:buFont typeface="+mj-lt"/>
              <a:buAutoNum type="arabicPeriod"/>
            </a:pPr>
            <a:r>
              <a:rPr lang="en-GB" sz="3000" dirty="0">
                <a:solidFill>
                  <a:schemeClr val="tx1">
                    <a:lumMod val="50000"/>
                    <a:lumOff val="50000"/>
                  </a:schemeClr>
                </a:solidFill>
                <a:sym typeface="Wingdings" panose="05000000000000000000" pitchFamily="2" charset="2"/>
              </a:rPr>
              <a:t></a:t>
            </a:r>
            <a:r>
              <a:rPr lang="en-GB" sz="3000" dirty="0">
                <a:solidFill>
                  <a:schemeClr val="tx1">
                    <a:lumMod val="50000"/>
                    <a:lumOff val="50000"/>
                  </a:schemeClr>
                </a:solidFill>
              </a:rPr>
              <a:t>Draft your Neighbourhood Plan </a:t>
            </a:r>
          </a:p>
          <a:p>
            <a:pPr marL="514350" indent="-514350">
              <a:buFont typeface="+mj-lt"/>
              <a:buAutoNum type="arabicPeriod"/>
            </a:pPr>
            <a:r>
              <a:rPr lang="en-GB" sz="3000" dirty="0">
                <a:solidFill>
                  <a:schemeClr val="tx1">
                    <a:lumMod val="50000"/>
                    <a:lumOff val="50000"/>
                  </a:schemeClr>
                </a:solidFill>
                <a:sym typeface="Wingdings" panose="05000000000000000000" pitchFamily="2" charset="2"/>
              </a:rPr>
              <a:t> </a:t>
            </a:r>
            <a:r>
              <a:rPr lang="en-GB" sz="1600" dirty="0">
                <a:solidFill>
                  <a:schemeClr val="tx1">
                    <a:lumMod val="50000"/>
                    <a:lumOff val="50000"/>
                  </a:schemeClr>
                </a:solidFill>
                <a:sym typeface="Wingdings" panose="05000000000000000000" pitchFamily="2" charset="2"/>
              </a:rPr>
              <a:t>NOW</a:t>
            </a:r>
            <a:r>
              <a:rPr lang="en-GB" sz="2000" dirty="0">
                <a:solidFill>
                  <a:schemeClr val="tx1">
                    <a:lumMod val="50000"/>
                    <a:lumOff val="50000"/>
                  </a:schemeClr>
                </a:solidFill>
                <a:sym typeface="Wingdings" panose="05000000000000000000" pitchFamily="2" charset="2"/>
              </a:rPr>
              <a:t> </a:t>
            </a:r>
            <a:r>
              <a:rPr lang="en-GB" sz="3000" dirty="0">
                <a:solidFill>
                  <a:schemeClr val="tx1">
                    <a:lumMod val="50000"/>
                    <a:lumOff val="50000"/>
                  </a:schemeClr>
                </a:solidFill>
              </a:rPr>
              <a:t>Consultation and submission</a:t>
            </a:r>
          </a:p>
          <a:p>
            <a:pPr marL="514350" indent="-514350">
              <a:buFont typeface="+mj-lt"/>
              <a:buAutoNum type="arabicPeriod"/>
            </a:pPr>
            <a:r>
              <a:rPr lang="en-GB" sz="3000" dirty="0">
                <a:solidFill>
                  <a:schemeClr val="tx1">
                    <a:lumMod val="50000"/>
                    <a:lumOff val="50000"/>
                  </a:schemeClr>
                </a:solidFill>
                <a:sym typeface="Wingdings" panose="05000000000000000000" pitchFamily="2" charset="2"/>
              </a:rPr>
              <a:t> </a:t>
            </a:r>
            <a:r>
              <a:rPr lang="en-GB" sz="1600" dirty="0">
                <a:solidFill>
                  <a:schemeClr val="tx1">
                    <a:lumMod val="50000"/>
                    <a:lumOff val="50000"/>
                  </a:schemeClr>
                </a:solidFill>
                <a:sym typeface="Wingdings" panose="05000000000000000000" pitchFamily="2" charset="2"/>
              </a:rPr>
              <a:t>NEXT</a:t>
            </a:r>
            <a:r>
              <a:rPr lang="en-GB" sz="3000" dirty="0">
                <a:solidFill>
                  <a:schemeClr val="tx1">
                    <a:lumMod val="50000"/>
                    <a:lumOff val="50000"/>
                  </a:schemeClr>
                </a:solidFill>
                <a:sym typeface="Wingdings" panose="05000000000000000000" pitchFamily="2" charset="2"/>
              </a:rPr>
              <a:t> </a:t>
            </a:r>
            <a:r>
              <a:rPr lang="en-GB" sz="3000" dirty="0">
                <a:solidFill>
                  <a:schemeClr val="tx1">
                    <a:lumMod val="50000"/>
                    <a:lumOff val="50000"/>
                  </a:schemeClr>
                </a:solidFill>
              </a:rPr>
              <a:t>Independent examination</a:t>
            </a:r>
          </a:p>
          <a:p>
            <a:pPr marL="514350" indent="-514350">
              <a:buFont typeface="+mj-lt"/>
              <a:buAutoNum type="arabicPeriod"/>
            </a:pPr>
            <a:r>
              <a:rPr lang="en-GB" sz="3000" dirty="0">
                <a:solidFill>
                  <a:schemeClr val="tx1">
                    <a:lumMod val="50000"/>
                    <a:lumOff val="50000"/>
                  </a:schemeClr>
                </a:solidFill>
                <a:sym typeface="Wingdings" panose="05000000000000000000" pitchFamily="2" charset="2"/>
              </a:rPr>
              <a:t> </a:t>
            </a:r>
            <a:r>
              <a:rPr lang="en-GB" sz="1600" dirty="0">
                <a:solidFill>
                  <a:schemeClr val="tx1">
                    <a:lumMod val="50000"/>
                    <a:lumOff val="50000"/>
                  </a:schemeClr>
                </a:solidFill>
                <a:sym typeface="Wingdings" panose="05000000000000000000" pitchFamily="2" charset="2"/>
              </a:rPr>
              <a:t>LATER</a:t>
            </a:r>
            <a:r>
              <a:rPr lang="en-GB" sz="3000" dirty="0">
                <a:solidFill>
                  <a:schemeClr val="tx1">
                    <a:lumMod val="50000"/>
                    <a:lumOff val="50000"/>
                  </a:schemeClr>
                </a:solidFill>
                <a:sym typeface="Wingdings" panose="05000000000000000000" pitchFamily="2" charset="2"/>
              </a:rPr>
              <a:t> </a:t>
            </a:r>
            <a:r>
              <a:rPr lang="en-GB" sz="3000" dirty="0">
                <a:solidFill>
                  <a:schemeClr val="tx1">
                    <a:lumMod val="50000"/>
                    <a:lumOff val="50000"/>
                  </a:schemeClr>
                </a:solidFill>
              </a:rPr>
              <a:t>Referendum and adoption</a:t>
            </a:r>
          </a:p>
          <a:p>
            <a:endParaRPr lang="en-GB" dirty="0"/>
          </a:p>
        </p:txBody>
      </p:sp>
      <p:pic>
        <p:nvPicPr>
          <p:cNvPr id="1027" name="Picture 3" descr="C:\Users\Jackie\AppData\Local\Microsoft\Windows\Temporary Internet Files\Content.IE5\X96EBWHB\MC900434389[1].wmf"/>
          <p:cNvPicPr>
            <a:picLocks noChangeAspect="1" noChangeArrowheads="1"/>
          </p:cNvPicPr>
          <p:nvPr/>
        </p:nvPicPr>
        <p:blipFill>
          <a:blip r:embed="rId3" cstate="print"/>
          <a:srcRect/>
          <a:stretch>
            <a:fillRect/>
          </a:stretch>
        </p:blipFill>
        <p:spPr bwMode="auto">
          <a:xfrm>
            <a:off x="7312465" y="2512730"/>
            <a:ext cx="856494" cy="1185915"/>
          </a:xfrm>
          <a:prstGeom prst="rect">
            <a:avLst/>
          </a:prstGeom>
          <a:noFill/>
        </p:spPr>
      </p:pic>
      <p:pic>
        <p:nvPicPr>
          <p:cNvPr id="1028" name="Picture 4" descr="C:\Users\Jackie\AppData\Local\Microsoft\Windows\Temporary Internet Files\Content.IE5\KPDC8P4K\MC900084348[1].wmf"/>
          <p:cNvPicPr>
            <a:picLocks noChangeAspect="1" noChangeArrowheads="1"/>
          </p:cNvPicPr>
          <p:nvPr/>
        </p:nvPicPr>
        <p:blipFill>
          <a:blip r:embed="rId4" cstate="print"/>
          <a:srcRect/>
          <a:stretch>
            <a:fillRect/>
          </a:stretch>
        </p:blipFill>
        <p:spPr bwMode="auto">
          <a:xfrm>
            <a:off x="4139952" y="1196752"/>
            <a:ext cx="665279" cy="762608"/>
          </a:xfrm>
          <a:prstGeom prst="rect">
            <a:avLst/>
          </a:prstGeom>
          <a:noFill/>
        </p:spPr>
      </p:pic>
      <p:pic>
        <p:nvPicPr>
          <p:cNvPr id="1029" name="Picture 5" descr="C:\Users\Jackie\AppData\Local\Microsoft\Windows\Temporary Internet Files\Content.IE5\RUFXGQ00\MC900311832[1].wmf"/>
          <p:cNvPicPr>
            <a:picLocks noChangeAspect="1" noChangeArrowheads="1"/>
          </p:cNvPicPr>
          <p:nvPr/>
        </p:nvPicPr>
        <p:blipFill>
          <a:blip r:embed="rId5" cstate="print"/>
          <a:srcRect/>
          <a:stretch>
            <a:fillRect/>
          </a:stretch>
        </p:blipFill>
        <p:spPr bwMode="auto">
          <a:xfrm>
            <a:off x="6553200" y="4869160"/>
            <a:ext cx="856494" cy="732869"/>
          </a:xfrm>
          <a:prstGeom prst="rect">
            <a:avLst/>
          </a:prstGeom>
          <a:noFill/>
        </p:spPr>
      </p:pic>
      <p:sp>
        <p:nvSpPr>
          <p:cNvPr id="12" name="Slide Number Placeholder 11"/>
          <p:cNvSpPr>
            <a:spLocks noGrp="1"/>
          </p:cNvSpPr>
          <p:nvPr>
            <p:ph type="sldNum" sz="quarter" idx="12"/>
          </p:nvPr>
        </p:nvSpPr>
        <p:spPr/>
        <p:txBody>
          <a:bodyPr/>
          <a:lstStyle/>
          <a:p>
            <a:fld id="{28D38E5D-F810-48C9-9852-F9F5F12CA476}" type="slidenum">
              <a:rPr lang="en-GB" smtClean="0"/>
              <a:pPr/>
              <a:t>1</a:t>
            </a:fld>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648072"/>
          </a:xfrm>
        </p:spPr>
        <p:txBody>
          <a:bodyPr>
            <a:normAutofit/>
          </a:bodyPr>
          <a:lstStyle/>
          <a:p>
            <a:r>
              <a:rPr lang="en-GB" sz="3200" dirty="0"/>
              <a:t>Neighbourhood Planning Key Steps</a:t>
            </a:r>
          </a:p>
        </p:txBody>
      </p:sp>
      <p:sp>
        <p:nvSpPr>
          <p:cNvPr id="3" name="Content Placeholder 2"/>
          <p:cNvSpPr>
            <a:spLocks noGrp="1"/>
          </p:cNvSpPr>
          <p:nvPr>
            <p:ph idx="1"/>
          </p:nvPr>
        </p:nvSpPr>
        <p:spPr>
          <a:xfrm>
            <a:off x="251520" y="620688"/>
            <a:ext cx="8640960" cy="5832648"/>
          </a:xfrm>
        </p:spPr>
        <p:txBody>
          <a:bodyPr>
            <a:noAutofit/>
          </a:bodyPr>
          <a:lstStyle/>
          <a:p>
            <a:pPr>
              <a:lnSpc>
                <a:spcPct val="107000"/>
              </a:lnSpc>
              <a:spcBef>
                <a:spcPts val="200"/>
              </a:spcBef>
              <a:spcAft>
                <a:spcPts val="0"/>
              </a:spcAft>
            </a:pPr>
            <a:r>
              <a:rPr lang="en-GB" sz="2000" b="1" dirty="0">
                <a:solidFill>
                  <a:srgbClr val="1F3763"/>
                </a:solidFill>
                <a:latin typeface="Calibri Light" panose="020F0302020204030204" pitchFamily="34" charset="0"/>
                <a:ea typeface="Times New Roman" panose="02020603050405020304" pitchFamily="18" charset="0"/>
                <a:cs typeface="Times New Roman" panose="02020603050405020304" pitchFamily="18" charset="0"/>
              </a:rPr>
              <a:t>Step 1: Designating neighbourhood area and if appropriate neighbourhood forum                </a:t>
            </a:r>
            <a:r>
              <a:rPr lang="en-GB" sz="2000" b="1" dirty="0">
                <a:solidFill>
                  <a:srgbClr val="00B050"/>
                </a:solidFill>
                <a:latin typeface="Calibri Light" panose="020F0302020204030204" pitchFamily="34" charset="0"/>
                <a:ea typeface="Times New Roman" panose="02020603050405020304" pitchFamily="18" charset="0"/>
                <a:cs typeface="Times New Roman" panose="02020603050405020304" pitchFamily="18" charset="0"/>
                <a:sym typeface="Wingdings" panose="05000000000000000000" pitchFamily="2" charset="2"/>
              </a:rPr>
              <a:t></a:t>
            </a:r>
            <a:r>
              <a:rPr lang="en-GB" sz="2000" b="1" dirty="0">
                <a:solidFill>
                  <a:srgbClr val="1F3763"/>
                </a:solidFill>
                <a:latin typeface="Calibri Light" panose="020F0302020204030204" pitchFamily="34" charset="0"/>
                <a:ea typeface="Times New Roman" panose="02020603050405020304" pitchFamily="18" charset="0"/>
                <a:cs typeface="Times New Roman" panose="02020603050405020304" pitchFamily="18" charset="0"/>
              </a:rPr>
              <a:t>                                                                     </a:t>
            </a:r>
          </a:p>
          <a:p>
            <a:pPr lvl="1">
              <a:lnSpc>
                <a:spcPct val="107000"/>
              </a:lnSpc>
              <a:spcAft>
                <a:spcPts val="800"/>
              </a:spcAft>
              <a:buSzPts val="1000"/>
              <a:buFont typeface="Arial" panose="020B0604020202020204" pitchFamily="34" charset="0"/>
              <a:buChar char="•"/>
              <a:tabLst>
                <a:tab pos="457200" algn="l"/>
              </a:tabLst>
            </a:pPr>
            <a:r>
              <a:rPr lang="en-GB" sz="1600" dirty="0">
                <a:latin typeface="Calibri" panose="020F0502020204030204" pitchFamily="34" charset="0"/>
                <a:cs typeface="Times New Roman" panose="02020603050405020304" pitchFamily="18" charset="0"/>
              </a:rPr>
              <a:t>Relevant body (parish council) submits an application to the local planning authority to designate a neighbourhood area</a:t>
            </a:r>
          </a:p>
          <a:p>
            <a:pPr lvl="1">
              <a:lnSpc>
                <a:spcPct val="107000"/>
              </a:lnSpc>
              <a:spcAft>
                <a:spcPts val="800"/>
              </a:spcAft>
              <a:buSzPts val="1000"/>
              <a:buFont typeface="Arial" panose="020B0604020202020204" pitchFamily="34" charset="0"/>
              <a:buChar char="•"/>
              <a:tabLst>
                <a:tab pos="457200" algn="l"/>
              </a:tabLst>
            </a:pPr>
            <a:r>
              <a:rPr lang="en-GB" sz="1600" dirty="0">
                <a:latin typeface="Calibri" panose="020F0502020204030204" pitchFamily="34" charset="0"/>
                <a:cs typeface="Times New Roman" panose="02020603050405020304" pitchFamily="18" charset="0"/>
              </a:rPr>
              <a:t>Local planning authority publicises and consults on the forum application for minimum 6 weeks</a:t>
            </a:r>
          </a:p>
          <a:p>
            <a:pPr lvl="1">
              <a:lnSpc>
                <a:spcPct val="107000"/>
              </a:lnSpc>
              <a:spcAft>
                <a:spcPts val="800"/>
              </a:spcAft>
              <a:buSzPts val="1000"/>
              <a:buFont typeface="Arial" panose="020B0604020202020204" pitchFamily="34" charset="0"/>
              <a:buChar char="•"/>
              <a:tabLst>
                <a:tab pos="457200" algn="l"/>
              </a:tabLst>
            </a:pPr>
            <a:r>
              <a:rPr lang="en-GB" sz="1600" dirty="0">
                <a:latin typeface="Calibri" panose="020F0502020204030204" pitchFamily="34" charset="0"/>
                <a:cs typeface="Times New Roman" panose="02020603050405020304" pitchFamily="18" charset="0"/>
              </a:rPr>
              <a:t>Local planning authority takes decision on whether to designate the neighbourhood forum</a:t>
            </a:r>
          </a:p>
          <a:p>
            <a:pPr>
              <a:lnSpc>
                <a:spcPct val="107000"/>
              </a:lnSpc>
              <a:spcBef>
                <a:spcPts val="200"/>
              </a:spcBef>
            </a:pPr>
            <a:r>
              <a:rPr lang="en-GB" sz="2000" b="1" dirty="0">
                <a:solidFill>
                  <a:srgbClr val="1F3763"/>
                </a:solidFill>
                <a:latin typeface="Calibri Light" panose="020F0302020204030204" pitchFamily="34" charset="0"/>
                <a:cs typeface="Times New Roman" panose="02020603050405020304" pitchFamily="18" charset="0"/>
              </a:rPr>
              <a:t>Step 2: Preparing a draft neighbourhood plan  </a:t>
            </a:r>
            <a:r>
              <a:rPr lang="en-GB" sz="2000" b="1" dirty="0">
                <a:solidFill>
                  <a:srgbClr val="00B050"/>
                </a:solidFill>
                <a:latin typeface="Calibri Light" panose="020F0302020204030204" pitchFamily="34" charset="0"/>
                <a:ea typeface="Times New Roman" panose="02020603050405020304" pitchFamily="18" charset="0"/>
                <a:cs typeface="Times New Roman" panose="02020603050405020304" pitchFamily="18" charset="0"/>
                <a:sym typeface="Wingdings" panose="05000000000000000000" pitchFamily="2" charset="2"/>
              </a:rPr>
              <a:t></a:t>
            </a:r>
            <a:r>
              <a:rPr lang="en-GB" sz="2000" b="1" dirty="0">
                <a:solidFill>
                  <a:srgbClr val="1F3763"/>
                </a:solidFill>
                <a:latin typeface="Calibri Light" panose="020F0302020204030204" pitchFamily="34" charset="0"/>
                <a:ea typeface="Times New Roman" panose="02020603050405020304" pitchFamily="18" charset="0"/>
                <a:cs typeface="Times New Roman" panose="02020603050405020304" pitchFamily="18" charset="0"/>
              </a:rPr>
              <a:t> </a:t>
            </a:r>
            <a:endParaRPr lang="en-GB" sz="2000" b="1" dirty="0">
              <a:solidFill>
                <a:srgbClr val="1F3763"/>
              </a:solidFill>
              <a:latin typeface="Calibri Light" panose="020F0302020204030204" pitchFamily="34" charset="0"/>
              <a:cs typeface="Times New Roman" panose="02020603050405020304" pitchFamily="18" charset="0"/>
            </a:endParaRPr>
          </a:p>
          <a:p>
            <a:pPr lvl="1">
              <a:lnSpc>
                <a:spcPct val="107000"/>
              </a:lnSpc>
              <a:spcAft>
                <a:spcPts val="800"/>
              </a:spcAft>
              <a:buSzPts val="1000"/>
              <a:buFont typeface="Arial" panose="020B0604020202020204" pitchFamily="34" charset="0"/>
              <a:buChar char="•"/>
              <a:tabLst>
                <a:tab pos="457200" algn="l"/>
              </a:tabLst>
            </a:pPr>
            <a:r>
              <a:rPr lang="en-GB" sz="1600" dirty="0">
                <a:latin typeface="Calibri" panose="020F0502020204030204" pitchFamily="34" charset="0"/>
                <a:cs typeface="Times New Roman" panose="02020603050405020304" pitchFamily="18" charset="0"/>
              </a:rPr>
              <a:t>Qualifying body develops proposals (advised or assisted by the local planning authority)</a:t>
            </a:r>
          </a:p>
          <a:p>
            <a:pPr lvl="1">
              <a:lnSpc>
                <a:spcPct val="107000"/>
              </a:lnSpc>
              <a:spcAft>
                <a:spcPts val="800"/>
              </a:spcAft>
              <a:buSzPts val="1000"/>
              <a:buFont typeface="Arial" panose="020B0604020202020204" pitchFamily="34" charset="0"/>
              <a:buChar char="•"/>
              <a:tabLst>
                <a:tab pos="457200" algn="l"/>
              </a:tabLst>
            </a:pPr>
            <a:r>
              <a:rPr lang="en-GB" sz="1600" dirty="0">
                <a:latin typeface="Calibri" panose="020F0502020204030204" pitchFamily="34" charset="0"/>
                <a:cs typeface="Times New Roman" panose="02020603050405020304" pitchFamily="18" charset="0"/>
              </a:rPr>
              <a:t>Gather baseline information and evidence</a:t>
            </a:r>
          </a:p>
          <a:p>
            <a:pPr lvl="1">
              <a:lnSpc>
                <a:spcPct val="107000"/>
              </a:lnSpc>
              <a:spcAft>
                <a:spcPts val="800"/>
              </a:spcAft>
              <a:buSzPts val="1000"/>
              <a:buFont typeface="Arial" panose="020B0604020202020204" pitchFamily="34" charset="0"/>
              <a:buChar char="•"/>
              <a:tabLst>
                <a:tab pos="457200" algn="l"/>
              </a:tabLst>
            </a:pPr>
            <a:r>
              <a:rPr lang="en-GB" sz="1600" dirty="0">
                <a:latin typeface="Calibri" panose="020F0502020204030204" pitchFamily="34" charset="0"/>
                <a:cs typeface="Times New Roman" panose="02020603050405020304" pitchFamily="18" charset="0"/>
              </a:rPr>
              <a:t>Engage and consult those living and working in the neighbourhood area and those with an interest in or affected by the proposals (e.g. service providers)</a:t>
            </a:r>
          </a:p>
          <a:p>
            <a:pPr lvl="1">
              <a:lnSpc>
                <a:spcPct val="107000"/>
              </a:lnSpc>
              <a:spcAft>
                <a:spcPts val="800"/>
              </a:spcAft>
              <a:buSzPts val="1000"/>
              <a:buFont typeface="Arial" panose="020B0604020202020204" pitchFamily="34" charset="0"/>
              <a:buChar char="•"/>
              <a:tabLst>
                <a:tab pos="457200" algn="l"/>
              </a:tabLst>
            </a:pPr>
            <a:r>
              <a:rPr lang="en-GB" sz="1600" dirty="0">
                <a:latin typeface="Calibri" panose="020F0502020204030204" pitchFamily="34" charset="0"/>
                <a:cs typeface="Times New Roman" panose="02020603050405020304" pitchFamily="18" charset="0"/>
              </a:rPr>
              <a:t>Talk to land owners and the development industry</a:t>
            </a:r>
          </a:p>
          <a:p>
            <a:pPr lvl="1">
              <a:lnSpc>
                <a:spcPct val="107000"/>
              </a:lnSpc>
              <a:spcAft>
                <a:spcPts val="800"/>
              </a:spcAft>
              <a:buSzPts val="1000"/>
              <a:buFont typeface="Arial" panose="020B0604020202020204" pitchFamily="34" charset="0"/>
              <a:buChar char="•"/>
              <a:tabLst>
                <a:tab pos="457200" algn="l"/>
              </a:tabLst>
            </a:pPr>
            <a:r>
              <a:rPr lang="en-GB" sz="1600" dirty="0">
                <a:latin typeface="Calibri" panose="020F0502020204030204" pitchFamily="34" charset="0"/>
                <a:cs typeface="Times New Roman" panose="02020603050405020304" pitchFamily="18" charset="0"/>
              </a:rPr>
              <a:t>Identify and assess options</a:t>
            </a:r>
          </a:p>
          <a:p>
            <a:pPr lvl="1">
              <a:lnSpc>
                <a:spcPct val="107000"/>
              </a:lnSpc>
              <a:spcAft>
                <a:spcPts val="800"/>
              </a:spcAft>
              <a:buSzPts val="1000"/>
              <a:buFont typeface="Arial" panose="020B0604020202020204" pitchFamily="34" charset="0"/>
              <a:buChar char="•"/>
              <a:tabLst>
                <a:tab pos="457200" algn="l"/>
              </a:tabLst>
            </a:pPr>
            <a:r>
              <a:rPr lang="en-GB" sz="1600" dirty="0">
                <a:latin typeface="Calibri" panose="020F0502020204030204" pitchFamily="34" charset="0"/>
                <a:cs typeface="Times New Roman" panose="02020603050405020304" pitchFamily="18" charset="0"/>
              </a:rPr>
              <a:t>Determine whether plan is likely to have significant environmental effect</a:t>
            </a:r>
          </a:p>
          <a:p>
            <a:pPr lvl="1">
              <a:lnSpc>
                <a:spcPct val="107000"/>
              </a:lnSpc>
              <a:spcAft>
                <a:spcPts val="800"/>
              </a:spcAft>
              <a:buSzPts val="1000"/>
              <a:buFont typeface="Arial" panose="020B0604020202020204" pitchFamily="34" charset="0"/>
              <a:buChar char="•"/>
              <a:tabLst>
                <a:tab pos="457200" algn="l"/>
              </a:tabLst>
            </a:pPr>
            <a:r>
              <a:rPr lang="en-GB" sz="1600" dirty="0">
                <a:latin typeface="Calibri" panose="020F0502020204030204" pitchFamily="34" charset="0"/>
                <a:cs typeface="Times New Roman" panose="02020603050405020304" pitchFamily="18" charset="0"/>
              </a:rPr>
              <a:t>Start to prepare proposals documents e.g. basic conditions statement</a:t>
            </a:r>
          </a:p>
          <a:p>
            <a:pPr lvl="1">
              <a:lnSpc>
                <a:spcPct val="107000"/>
              </a:lnSpc>
              <a:spcAft>
                <a:spcPts val="800"/>
              </a:spcAft>
              <a:buSzPts val="1000"/>
              <a:buFont typeface="Symbol" panose="05050102010706020507" pitchFamily="18" charset="2"/>
              <a:buChar char=""/>
              <a:tabLst>
                <a:tab pos="457200" algn="l"/>
              </a:tabLst>
            </a:pPr>
            <a:endParaRPr lang="en-GB" sz="1600" dirty="0">
              <a:solidFill>
                <a:schemeClr val="tx1">
                  <a:lumMod val="50000"/>
                  <a:lumOff val="50000"/>
                </a:schemeClr>
              </a:solidFill>
            </a:endParaRPr>
          </a:p>
        </p:txBody>
      </p:sp>
      <p:sp>
        <p:nvSpPr>
          <p:cNvPr id="6" name="Slide Number Placeholder 5"/>
          <p:cNvSpPr>
            <a:spLocks noGrp="1"/>
          </p:cNvSpPr>
          <p:nvPr>
            <p:ph type="sldNum" sz="quarter" idx="12"/>
          </p:nvPr>
        </p:nvSpPr>
        <p:spPr/>
        <p:txBody>
          <a:bodyPr/>
          <a:lstStyle/>
          <a:p>
            <a:fld id="{28D38E5D-F810-48C9-9852-F9F5F12CA476}" type="slidenum">
              <a:rPr lang="en-GB" smtClean="0"/>
              <a:pPr/>
              <a:t>2</a:t>
            </a:fld>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648072"/>
          </a:xfrm>
        </p:spPr>
        <p:txBody>
          <a:bodyPr>
            <a:normAutofit/>
          </a:bodyPr>
          <a:lstStyle/>
          <a:p>
            <a:r>
              <a:rPr lang="en-GB" sz="3200" dirty="0"/>
              <a:t>Neighbourhood Planning Key Steps</a:t>
            </a:r>
          </a:p>
        </p:txBody>
      </p:sp>
      <p:sp>
        <p:nvSpPr>
          <p:cNvPr id="3" name="Content Placeholder 2"/>
          <p:cNvSpPr>
            <a:spLocks noGrp="1"/>
          </p:cNvSpPr>
          <p:nvPr>
            <p:ph idx="1"/>
          </p:nvPr>
        </p:nvSpPr>
        <p:spPr>
          <a:xfrm>
            <a:off x="251520" y="836712"/>
            <a:ext cx="8568952" cy="5519638"/>
          </a:xfrm>
        </p:spPr>
        <p:txBody>
          <a:bodyPr>
            <a:normAutofit fontScale="70000" lnSpcReduction="20000"/>
          </a:bodyPr>
          <a:lstStyle/>
          <a:p>
            <a:pPr>
              <a:lnSpc>
                <a:spcPct val="127000"/>
              </a:lnSpc>
              <a:spcBef>
                <a:spcPts val="200"/>
              </a:spcBef>
            </a:pPr>
            <a:r>
              <a:rPr lang="en-GB" sz="2900" b="1" dirty="0">
                <a:solidFill>
                  <a:srgbClr val="1F3763"/>
                </a:solidFill>
                <a:latin typeface="Calibri Light" panose="020F0302020204030204" pitchFamily="34" charset="0"/>
                <a:cs typeface="Times New Roman" panose="02020603050405020304" pitchFamily="18" charset="0"/>
              </a:rPr>
              <a:t>Step 3: Pre-submission publicity and consultation  </a:t>
            </a:r>
            <a:r>
              <a:rPr lang="en-GB" sz="2900" b="1" dirty="0">
                <a:solidFill>
                  <a:srgbClr val="00B050"/>
                </a:solidFill>
                <a:latin typeface="Calibri Light" panose="020F0302020204030204" pitchFamily="34" charset="0"/>
                <a:cs typeface="Times New Roman" panose="02020603050405020304" pitchFamily="18" charset="0"/>
                <a:sym typeface="Wingdings" panose="05000000000000000000" pitchFamily="2" charset="2"/>
              </a:rPr>
              <a:t> NOW</a:t>
            </a:r>
            <a:endParaRPr lang="en-GB" sz="2900" b="1" dirty="0">
              <a:solidFill>
                <a:srgbClr val="00B050"/>
              </a:solidFill>
              <a:latin typeface="Calibri Light" panose="020F0302020204030204" pitchFamily="34" charset="0"/>
              <a:cs typeface="Times New Roman" panose="02020603050405020304" pitchFamily="18" charset="0"/>
            </a:endParaRPr>
          </a:p>
          <a:p>
            <a:pPr marL="0" indent="0">
              <a:buNone/>
            </a:pPr>
            <a:r>
              <a:rPr lang="en-GB" sz="2600" b="1" dirty="0">
                <a:solidFill>
                  <a:srgbClr val="1F3763"/>
                </a:solidFill>
                <a:latin typeface="Calibri Light" panose="020F0302020204030204" pitchFamily="34" charset="0"/>
                <a:cs typeface="Times New Roman" panose="02020603050405020304" pitchFamily="18" charset="0"/>
              </a:rPr>
              <a:t>The qualifying body (parish council):</a:t>
            </a:r>
          </a:p>
          <a:p>
            <a:pPr lvl="1">
              <a:lnSpc>
                <a:spcPct val="107000"/>
              </a:lnSpc>
              <a:spcAft>
                <a:spcPts val="800"/>
              </a:spcAft>
              <a:buSzPts val="1000"/>
              <a:buFont typeface="Arial" panose="020B0604020202020204" pitchFamily="34" charset="0"/>
              <a:buChar char="•"/>
              <a:tabLst>
                <a:tab pos="457200" algn="l"/>
              </a:tabLst>
            </a:pPr>
            <a:r>
              <a:rPr lang="en-GB" sz="2300" dirty="0">
                <a:latin typeface="Calibri" panose="020F0502020204030204" pitchFamily="34" charset="0"/>
                <a:cs typeface="Times New Roman" panose="02020603050405020304" pitchFamily="18" charset="0"/>
              </a:rPr>
              <a:t>Publicises the draft plan and invites representations</a:t>
            </a:r>
          </a:p>
          <a:p>
            <a:pPr lvl="1">
              <a:lnSpc>
                <a:spcPct val="107000"/>
              </a:lnSpc>
              <a:spcAft>
                <a:spcPts val="800"/>
              </a:spcAft>
              <a:buSzPts val="1000"/>
              <a:buFont typeface="Arial" panose="020B0604020202020204" pitchFamily="34" charset="0"/>
              <a:buChar char="•"/>
              <a:tabLst>
                <a:tab pos="457200" algn="l"/>
              </a:tabLst>
            </a:pPr>
            <a:r>
              <a:rPr lang="en-GB" sz="2300" dirty="0">
                <a:latin typeface="Calibri" panose="020F0502020204030204" pitchFamily="34" charset="0"/>
                <a:cs typeface="Times New Roman" panose="02020603050405020304" pitchFamily="18" charset="0"/>
              </a:rPr>
              <a:t>Consults the consultation bodies as appropriate</a:t>
            </a:r>
          </a:p>
          <a:p>
            <a:pPr lvl="1">
              <a:lnSpc>
                <a:spcPct val="107000"/>
              </a:lnSpc>
              <a:spcAft>
                <a:spcPts val="800"/>
              </a:spcAft>
              <a:buSzPts val="1000"/>
              <a:buFont typeface="Arial" panose="020B0604020202020204" pitchFamily="34" charset="0"/>
              <a:buChar char="•"/>
              <a:tabLst>
                <a:tab pos="457200" algn="l"/>
              </a:tabLst>
            </a:pPr>
            <a:r>
              <a:rPr lang="en-GB" sz="2300" dirty="0">
                <a:latin typeface="Calibri" panose="020F0502020204030204" pitchFamily="34" charset="0"/>
                <a:cs typeface="Times New Roman" panose="02020603050405020304" pitchFamily="18" charset="0"/>
              </a:rPr>
              <a:t>Sends a copy of the draft plan to the local planning authority</a:t>
            </a:r>
          </a:p>
          <a:p>
            <a:pPr lvl="1">
              <a:lnSpc>
                <a:spcPct val="107000"/>
              </a:lnSpc>
              <a:spcAft>
                <a:spcPts val="800"/>
              </a:spcAft>
              <a:buSzPts val="1000"/>
              <a:buFont typeface="Arial" panose="020B0604020202020204" pitchFamily="34" charset="0"/>
              <a:buChar char="•"/>
              <a:tabLst>
                <a:tab pos="457200" algn="l"/>
              </a:tabLst>
            </a:pPr>
            <a:r>
              <a:rPr lang="en-GB" sz="2300" dirty="0">
                <a:latin typeface="Calibri" panose="020F0502020204030204" pitchFamily="34" charset="0"/>
                <a:cs typeface="Times New Roman" panose="02020603050405020304" pitchFamily="18" charset="0"/>
              </a:rPr>
              <a:t>Where European Obligations apply, complies with relevant publicity and consultation requirements</a:t>
            </a:r>
          </a:p>
          <a:p>
            <a:pPr lvl="1">
              <a:lnSpc>
                <a:spcPct val="107000"/>
              </a:lnSpc>
              <a:spcAft>
                <a:spcPts val="800"/>
              </a:spcAft>
              <a:buSzPts val="1000"/>
              <a:buFont typeface="Arial" panose="020B0604020202020204" pitchFamily="34" charset="0"/>
              <a:buChar char="•"/>
              <a:tabLst>
                <a:tab pos="457200" algn="l"/>
              </a:tabLst>
            </a:pPr>
            <a:r>
              <a:rPr lang="en-GB" sz="2300" dirty="0">
                <a:latin typeface="Calibri" panose="020F0502020204030204" pitchFamily="34" charset="0"/>
                <a:cs typeface="Times New Roman" panose="02020603050405020304" pitchFamily="18" charset="0"/>
              </a:rPr>
              <a:t>Considers consultation responses and amends plan if appropriate</a:t>
            </a:r>
          </a:p>
          <a:p>
            <a:pPr lvl="1">
              <a:lnSpc>
                <a:spcPct val="107000"/>
              </a:lnSpc>
              <a:spcAft>
                <a:spcPts val="800"/>
              </a:spcAft>
              <a:buSzPts val="1000"/>
              <a:buFont typeface="Arial" panose="020B0604020202020204" pitchFamily="34" charset="0"/>
              <a:buChar char="•"/>
              <a:tabLst>
                <a:tab pos="457200" algn="l"/>
              </a:tabLst>
            </a:pPr>
            <a:r>
              <a:rPr lang="en-GB" sz="2300" dirty="0">
                <a:latin typeface="Calibri" panose="020F0502020204030204" pitchFamily="34" charset="0"/>
                <a:cs typeface="Times New Roman" panose="02020603050405020304" pitchFamily="18" charset="0"/>
              </a:rPr>
              <a:t>Prepares consultation statement and other proposal documents</a:t>
            </a:r>
          </a:p>
          <a:p>
            <a:pPr>
              <a:lnSpc>
                <a:spcPct val="127000"/>
              </a:lnSpc>
              <a:spcBef>
                <a:spcPts val="200"/>
              </a:spcBef>
            </a:pPr>
            <a:r>
              <a:rPr lang="en-GB" sz="2900" b="1" dirty="0">
                <a:solidFill>
                  <a:srgbClr val="1F3763"/>
                </a:solidFill>
                <a:latin typeface="Calibri Light" panose="020F0302020204030204" pitchFamily="34" charset="0"/>
                <a:cs typeface="Times New Roman" panose="02020603050405020304" pitchFamily="18" charset="0"/>
              </a:rPr>
              <a:t>Step 4: Submission of a neighbourhood plan proposal to the local planning authority </a:t>
            </a:r>
            <a:r>
              <a:rPr lang="en-GB" sz="2900" b="1" dirty="0">
                <a:solidFill>
                  <a:srgbClr val="00B050"/>
                </a:solidFill>
                <a:latin typeface="Calibri Light" panose="020F0302020204030204" pitchFamily="34" charset="0"/>
                <a:cs typeface="Times New Roman" panose="02020603050405020304" pitchFamily="18" charset="0"/>
                <a:sym typeface="Wingdings" panose="05000000000000000000" pitchFamily="2" charset="2"/>
              </a:rPr>
              <a:t> NEXT</a:t>
            </a:r>
            <a:endParaRPr lang="en-GB" sz="2900" b="1" dirty="0">
              <a:solidFill>
                <a:srgbClr val="1F3763"/>
              </a:solidFill>
              <a:latin typeface="Calibri Light" panose="020F0302020204030204" pitchFamily="34" charset="0"/>
              <a:cs typeface="Times New Roman" panose="02020603050405020304" pitchFamily="18" charset="0"/>
            </a:endParaRPr>
          </a:p>
          <a:p>
            <a:pPr lvl="1">
              <a:buFont typeface="Arial" panose="020B0604020202020204" pitchFamily="34" charset="0"/>
              <a:buChar char="•"/>
            </a:pPr>
            <a:r>
              <a:rPr lang="en-GB" sz="2300" dirty="0">
                <a:latin typeface="Calibri" panose="020F0502020204030204" pitchFamily="34" charset="0"/>
                <a:cs typeface="Times New Roman" panose="02020603050405020304" pitchFamily="18" charset="0"/>
              </a:rPr>
              <a:t>Qualifying body submits the plan proposal to the local planning authority</a:t>
            </a:r>
          </a:p>
          <a:p>
            <a:pPr lvl="1">
              <a:buFont typeface="Arial" panose="020B0604020202020204" pitchFamily="34" charset="0"/>
              <a:buChar char="•"/>
            </a:pPr>
            <a:r>
              <a:rPr lang="en-GB" sz="2300" dirty="0">
                <a:latin typeface="Calibri" panose="020F0502020204030204" pitchFamily="34" charset="0"/>
                <a:cs typeface="Times New Roman" panose="02020603050405020304" pitchFamily="18" charset="0"/>
              </a:rPr>
              <a:t>Local planning authority checks that submitted proposal complies with all relevant legislation</a:t>
            </a:r>
          </a:p>
          <a:p>
            <a:pPr lvl="1">
              <a:buFont typeface="Arial" panose="020B0604020202020204" pitchFamily="34" charset="0"/>
              <a:buChar char="•"/>
            </a:pPr>
            <a:r>
              <a:rPr lang="en-GB" sz="2300" dirty="0">
                <a:latin typeface="Calibri" panose="020F0502020204030204" pitchFamily="34" charset="0"/>
                <a:cs typeface="Times New Roman" panose="02020603050405020304" pitchFamily="18" charset="0"/>
              </a:rPr>
              <a:t>If the local planning authority finds that the plan meets the legal requirements it: </a:t>
            </a:r>
          </a:p>
          <a:p>
            <a:pPr lvl="2"/>
            <a:r>
              <a:rPr lang="en-GB" sz="2300" dirty="0">
                <a:latin typeface="Calibri" panose="020F0502020204030204" pitchFamily="34" charset="0"/>
                <a:cs typeface="Times New Roman" panose="02020603050405020304" pitchFamily="18" charset="0"/>
              </a:rPr>
              <a:t>publicises the proposal for minimum 6 weeks and invites representations</a:t>
            </a:r>
          </a:p>
          <a:p>
            <a:pPr lvl="2"/>
            <a:r>
              <a:rPr lang="en-GB" sz="2300" dirty="0">
                <a:latin typeface="Calibri" panose="020F0502020204030204" pitchFamily="34" charset="0"/>
                <a:cs typeface="Times New Roman" panose="02020603050405020304" pitchFamily="18" charset="0"/>
              </a:rPr>
              <a:t>notifies consultation bodies referred to in the consultation statement</a:t>
            </a:r>
          </a:p>
          <a:p>
            <a:pPr lvl="2"/>
            <a:r>
              <a:rPr lang="en-GB" sz="2300" dirty="0">
                <a:latin typeface="Calibri" panose="020F0502020204030204" pitchFamily="34" charset="0"/>
                <a:cs typeface="Times New Roman" panose="02020603050405020304" pitchFamily="18" charset="0"/>
              </a:rPr>
              <a:t>appoints an independent examiner (with the agreement of the qualifying body)</a:t>
            </a:r>
          </a:p>
          <a:p>
            <a:pPr>
              <a:buNone/>
            </a:pPr>
            <a:endParaRPr lang="en-GB" sz="2800" dirty="0">
              <a:solidFill>
                <a:schemeClr val="tx1">
                  <a:lumMod val="50000"/>
                  <a:lumOff val="50000"/>
                </a:schemeClr>
              </a:solidFill>
            </a:endParaRPr>
          </a:p>
        </p:txBody>
      </p:sp>
      <p:sp>
        <p:nvSpPr>
          <p:cNvPr id="6" name="Slide Number Placeholder 5"/>
          <p:cNvSpPr>
            <a:spLocks noGrp="1"/>
          </p:cNvSpPr>
          <p:nvPr>
            <p:ph type="sldNum" sz="quarter" idx="12"/>
          </p:nvPr>
        </p:nvSpPr>
        <p:spPr/>
        <p:txBody>
          <a:bodyPr/>
          <a:lstStyle/>
          <a:p>
            <a:fld id="{28D38E5D-F810-48C9-9852-F9F5F12CA476}" type="slidenum">
              <a:rPr lang="en-GB" smtClean="0"/>
              <a:pPr/>
              <a:t>3</a:t>
            </a:fld>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a:bodyPr>
          <a:lstStyle/>
          <a:p>
            <a:r>
              <a:rPr lang="en-GB" sz="3200" dirty="0"/>
              <a:t>Neighbourhood Planning Key Steps</a:t>
            </a:r>
            <a:endParaRPr lang="en-GB" sz="3200" dirty="0">
              <a:solidFill>
                <a:schemeClr val="tx1">
                  <a:lumMod val="50000"/>
                  <a:lumOff val="50000"/>
                </a:schemeClr>
              </a:solidFill>
            </a:endParaRPr>
          </a:p>
        </p:txBody>
      </p:sp>
      <p:sp>
        <p:nvSpPr>
          <p:cNvPr id="3" name="Content Placeholder 2"/>
          <p:cNvSpPr>
            <a:spLocks noGrp="1"/>
          </p:cNvSpPr>
          <p:nvPr>
            <p:ph idx="1"/>
          </p:nvPr>
        </p:nvSpPr>
        <p:spPr>
          <a:xfrm>
            <a:off x="251520" y="476672"/>
            <a:ext cx="8640960" cy="6048672"/>
          </a:xfrm>
        </p:spPr>
        <p:txBody>
          <a:bodyPr>
            <a:normAutofit fontScale="25000" lnSpcReduction="20000"/>
          </a:bodyPr>
          <a:lstStyle/>
          <a:p>
            <a:pPr>
              <a:buNone/>
            </a:pPr>
            <a:endParaRPr lang="en-GB" dirty="0"/>
          </a:p>
          <a:p>
            <a:r>
              <a:rPr lang="en-GB" sz="8000" b="1" dirty="0">
                <a:solidFill>
                  <a:srgbClr val="1F3763"/>
                </a:solidFill>
                <a:latin typeface="Calibri Light" panose="020F0302020204030204" pitchFamily="34" charset="0"/>
                <a:cs typeface="Times New Roman" panose="02020603050405020304" pitchFamily="18" charset="0"/>
              </a:rPr>
              <a:t>Step 5: Independent Examination </a:t>
            </a:r>
            <a:r>
              <a:rPr lang="en-GB" sz="8000" b="1" dirty="0">
                <a:solidFill>
                  <a:srgbClr val="00B050"/>
                </a:solidFill>
                <a:latin typeface="Calibri Light" panose="020F0302020204030204" pitchFamily="34" charset="0"/>
                <a:cs typeface="Times New Roman" panose="02020603050405020304" pitchFamily="18" charset="0"/>
                <a:sym typeface="Wingdings" panose="05000000000000000000" pitchFamily="2" charset="2"/>
              </a:rPr>
              <a:t> LATER</a:t>
            </a:r>
            <a:endParaRPr lang="en-GB" sz="8000" b="1" dirty="0">
              <a:solidFill>
                <a:srgbClr val="1F3763"/>
              </a:solidFill>
              <a:latin typeface="Calibri Light" panose="020F0302020204030204" pitchFamily="34" charset="0"/>
              <a:cs typeface="Times New Roman" panose="02020603050405020304" pitchFamily="18" charset="0"/>
            </a:endParaRPr>
          </a:p>
          <a:p>
            <a:pPr lvl="1">
              <a:buFont typeface="Arial" panose="020B0604020202020204" pitchFamily="34" charset="0"/>
              <a:buChar char="•"/>
            </a:pPr>
            <a:r>
              <a:rPr lang="en-GB" sz="6400" dirty="0">
                <a:latin typeface="Calibri" panose="020F0502020204030204" pitchFamily="34" charset="0"/>
                <a:cs typeface="Times New Roman" panose="02020603050405020304" pitchFamily="18" charset="0"/>
              </a:rPr>
              <a:t>Local planning authority sends plan proposal and representation to the independent examiner</a:t>
            </a:r>
          </a:p>
          <a:p>
            <a:pPr lvl="1">
              <a:buFont typeface="Arial" panose="020B0604020202020204" pitchFamily="34" charset="0"/>
              <a:buChar char="•"/>
            </a:pPr>
            <a:r>
              <a:rPr lang="en-GB" sz="6400" dirty="0">
                <a:latin typeface="Calibri" panose="020F0502020204030204" pitchFamily="34" charset="0"/>
                <a:cs typeface="Times New Roman" panose="02020603050405020304" pitchFamily="18" charset="0"/>
              </a:rPr>
              <a:t>Independent examiner undertakes examination</a:t>
            </a:r>
          </a:p>
          <a:p>
            <a:pPr lvl="1">
              <a:buFont typeface="Arial" panose="020B0604020202020204" pitchFamily="34" charset="0"/>
              <a:buChar char="•"/>
            </a:pPr>
            <a:r>
              <a:rPr lang="en-GB" sz="6400" dirty="0">
                <a:latin typeface="Calibri" panose="020F0502020204030204" pitchFamily="34" charset="0"/>
                <a:cs typeface="Times New Roman" panose="02020603050405020304" pitchFamily="18" charset="0"/>
              </a:rPr>
              <a:t>Independent examiner issues a report to the local planning authority and qualifying body</a:t>
            </a:r>
          </a:p>
          <a:p>
            <a:pPr lvl="1">
              <a:buFont typeface="Arial" panose="020B0604020202020204" pitchFamily="34" charset="0"/>
              <a:buChar char="•"/>
            </a:pPr>
            <a:r>
              <a:rPr lang="en-GB" sz="6400" dirty="0">
                <a:latin typeface="Calibri" panose="020F0502020204030204" pitchFamily="34" charset="0"/>
                <a:cs typeface="Times New Roman" panose="02020603050405020304" pitchFamily="18" charset="0"/>
              </a:rPr>
              <a:t>Local planning authority publishes report</a:t>
            </a:r>
          </a:p>
          <a:p>
            <a:pPr lvl="1">
              <a:buFont typeface="Arial" panose="020B0604020202020204" pitchFamily="34" charset="0"/>
              <a:buChar char="•"/>
            </a:pPr>
            <a:r>
              <a:rPr lang="en-GB" sz="6400" dirty="0">
                <a:latin typeface="Calibri" panose="020F0502020204030204" pitchFamily="34" charset="0"/>
                <a:cs typeface="Times New Roman" panose="02020603050405020304" pitchFamily="18" charset="0"/>
              </a:rPr>
              <a:t>Local planning authority considers report and reaches own view (except in respect of community right to build orders and proposals for modifications of neighbourhood plans where the modifications do not change the nature of the plan, where the report is binding)</a:t>
            </a:r>
          </a:p>
          <a:p>
            <a:pPr lvl="1">
              <a:buFont typeface="Arial" panose="020B0604020202020204" pitchFamily="34" charset="0"/>
              <a:buChar char="•"/>
            </a:pPr>
            <a:r>
              <a:rPr lang="en-GB" sz="6400" dirty="0">
                <a:latin typeface="Calibri" panose="020F0502020204030204" pitchFamily="34" charset="0"/>
                <a:cs typeface="Times New Roman" panose="02020603050405020304" pitchFamily="18" charset="0"/>
              </a:rPr>
              <a:t>Local planning authority takes the decision on whether to send the plan to referendum</a:t>
            </a:r>
          </a:p>
          <a:p>
            <a:pPr>
              <a:buNone/>
            </a:pPr>
            <a:endParaRPr lang="en-GB" dirty="0"/>
          </a:p>
          <a:p>
            <a:pPr>
              <a:buNone/>
            </a:pPr>
            <a:endParaRPr lang="en-GB" dirty="0"/>
          </a:p>
          <a:p>
            <a:r>
              <a:rPr lang="en-GB" sz="8000" b="1" dirty="0">
                <a:solidFill>
                  <a:srgbClr val="1F3763"/>
                </a:solidFill>
                <a:latin typeface="Calibri Light" panose="020F0302020204030204" pitchFamily="34" charset="0"/>
                <a:cs typeface="Times New Roman" panose="02020603050405020304" pitchFamily="18" charset="0"/>
              </a:rPr>
              <a:t>Steps 6 and 7: Referendum and bringing the neighbourhood plan into force</a:t>
            </a:r>
          </a:p>
          <a:p>
            <a:pPr lvl="1">
              <a:buFont typeface="Arial" panose="020B0604020202020204" pitchFamily="34" charset="0"/>
              <a:buChar char="•"/>
            </a:pPr>
            <a:r>
              <a:rPr lang="en-GB" sz="6400" dirty="0">
                <a:latin typeface="Calibri" panose="020F0502020204030204" pitchFamily="34" charset="0"/>
                <a:cs typeface="Times New Roman" panose="02020603050405020304" pitchFamily="18" charset="0"/>
              </a:rPr>
              <a:t>Relevant council publishes information statement                                                          </a:t>
            </a:r>
            <a:r>
              <a:rPr lang="en-GB" sz="6600" b="1" dirty="0">
                <a:solidFill>
                  <a:srgbClr val="00B050"/>
                </a:solidFill>
                <a:latin typeface="Calibri Light" panose="020F0302020204030204" pitchFamily="34" charset="0"/>
                <a:cs typeface="Times New Roman" panose="02020603050405020304" pitchFamily="18" charset="0"/>
                <a:sym typeface="Wingdings" panose="05000000000000000000" pitchFamily="2" charset="2"/>
              </a:rPr>
              <a:t> </a:t>
            </a:r>
            <a:r>
              <a:rPr lang="en-GB" sz="8000" b="1" dirty="0">
                <a:solidFill>
                  <a:srgbClr val="00B050"/>
                </a:solidFill>
                <a:latin typeface="Calibri Light" panose="020F0302020204030204" pitchFamily="34" charset="0"/>
                <a:cs typeface="Times New Roman" panose="02020603050405020304" pitchFamily="18" charset="0"/>
                <a:sym typeface="Wingdings" panose="05000000000000000000" pitchFamily="2" charset="2"/>
              </a:rPr>
              <a:t> LATER</a:t>
            </a:r>
            <a:endParaRPr lang="en-GB" sz="8000" dirty="0">
              <a:latin typeface="Calibri" panose="020F0502020204030204" pitchFamily="34" charset="0"/>
              <a:cs typeface="Times New Roman" panose="02020603050405020304" pitchFamily="18" charset="0"/>
            </a:endParaRPr>
          </a:p>
          <a:p>
            <a:pPr lvl="1">
              <a:buFont typeface="Arial" panose="020B0604020202020204" pitchFamily="34" charset="0"/>
              <a:buChar char="•"/>
            </a:pPr>
            <a:r>
              <a:rPr lang="en-GB" sz="6400" dirty="0">
                <a:latin typeface="Calibri" panose="020F0502020204030204" pitchFamily="34" charset="0"/>
                <a:cs typeface="Times New Roman" panose="02020603050405020304" pitchFamily="18" charset="0"/>
              </a:rPr>
              <a:t>Relevant council publishes notice of referendum/s</a:t>
            </a:r>
          </a:p>
          <a:p>
            <a:pPr lvl="1">
              <a:buFont typeface="Arial" panose="020B0604020202020204" pitchFamily="34" charset="0"/>
              <a:buChar char="•"/>
            </a:pPr>
            <a:r>
              <a:rPr lang="en-GB" sz="6400" dirty="0">
                <a:latin typeface="Calibri" panose="020F0502020204030204" pitchFamily="34" charset="0"/>
                <a:cs typeface="Times New Roman" panose="02020603050405020304" pitchFamily="18" charset="0"/>
              </a:rPr>
              <a:t>Polling takes place </a:t>
            </a:r>
          </a:p>
          <a:p>
            <a:pPr lvl="1">
              <a:buFont typeface="Arial" panose="020B0604020202020204" pitchFamily="34" charset="0"/>
              <a:buChar char="•"/>
            </a:pPr>
            <a:r>
              <a:rPr lang="en-GB" sz="6400" dirty="0">
                <a:latin typeface="Calibri" panose="020F0502020204030204" pitchFamily="34" charset="0"/>
                <a:cs typeface="Times New Roman" panose="02020603050405020304" pitchFamily="18" charset="0"/>
              </a:rPr>
              <a:t>Results declared</a:t>
            </a:r>
          </a:p>
          <a:p>
            <a:pPr lvl="1">
              <a:buFont typeface="Arial" panose="020B0604020202020204" pitchFamily="34" charset="0"/>
              <a:buChar char="•"/>
            </a:pPr>
            <a:r>
              <a:rPr lang="en-GB" sz="6400" dirty="0">
                <a:latin typeface="Calibri" panose="020F0502020204030204" pitchFamily="34" charset="0"/>
                <a:cs typeface="Times New Roman" panose="02020603050405020304" pitchFamily="18" charset="0"/>
              </a:rPr>
              <a:t>Should more than half of those voting vote in favour of the neighbourhood plan, the plan comes into force as part of the statutory development plan for the area</a:t>
            </a:r>
          </a:p>
          <a:p>
            <a:pPr lvl="1">
              <a:buFont typeface="Arial" panose="020B0604020202020204" pitchFamily="34" charset="0"/>
              <a:buChar char="•"/>
            </a:pPr>
            <a:r>
              <a:rPr lang="en-GB" sz="6400" dirty="0">
                <a:latin typeface="Calibri" panose="020F0502020204030204" pitchFamily="34" charset="0"/>
                <a:cs typeface="Times New Roman" panose="02020603050405020304" pitchFamily="18" charset="0"/>
              </a:rPr>
              <a:t>There are narrow circumstances where the local planning authority is not required to make the neighbourhood plan. These are where it considers that the making of the neighbourhood plan would breach, or otherwise be incompatible with, any EU or human rights obligations.</a:t>
            </a:r>
          </a:p>
          <a:p>
            <a:pPr lvl="1">
              <a:buFont typeface="Arial" panose="020B0604020202020204" pitchFamily="34" charset="0"/>
              <a:buChar char="•"/>
            </a:pPr>
            <a:r>
              <a:rPr lang="en-GB" sz="6400" dirty="0">
                <a:latin typeface="Calibri" panose="020F0502020204030204" pitchFamily="34" charset="0"/>
                <a:cs typeface="Times New Roman" panose="02020603050405020304" pitchFamily="18" charset="0"/>
              </a:rPr>
              <a:t>In respect of proposals for modifications of neighbourhood plans where the modifications do not change the nature of the plan and meet the basic conditions, a referendum is not required. The local planning authority is required to make the modified neighbourhood plan.</a:t>
            </a:r>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endParaRPr lang="en-GB" dirty="0"/>
          </a:p>
          <a:p>
            <a:pPr>
              <a:buNone/>
            </a:pPr>
            <a:r>
              <a:rPr lang="en-GB" dirty="0"/>
              <a:t>Develop a vision and objectives (Optional)</a:t>
            </a:r>
          </a:p>
          <a:p>
            <a:pPr marL="514350" indent="-514350">
              <a:buFont typeface="+mj-lt"/>
              <a:buAutoNum type="arabicPeriod"/>
            </a:pPr>
            <a:r>
              <a:rPr lang="en-GB" dirty="0"/>
              <a:t>Vision</a:t>
            </a:r>
          </a:p>
          <a:p>
            <a:pPr marL="914400" lvl="1" indent="-514350">
              <a:buFont typeface="+mj-lt"/>
              <a:buAutoNum type="arabicPeriod"/>
            </a:pPr>
            <a:r>
              <a:rPr lang="en-GB" sz="2400" dirty="0"/>
              <a:t>Setting out a broad picture of your aspirations for your neighbourhood - </a:t>
            </a:r>
            <a:r>
              <a:rPr lang="en-GB" sz="2000" dirty="0"/>
              <a:t>will not include lots of detail</a:t>
            </a:r>
            <a:r>
              <a:rPr lang="en-GB" sz="2400" dirty="0"/>
              <a:t>. Looking forward 15-20 years. </a:t>
            </a:r>
          </a:p>
          <a:p>
            <a:pPr marL="914400" lvl="1" indent="-514350">
              <a:buFont typeface="+mj-lt"/>
              <a:buAutoNum type="arabicPeriod"/>
            </a:pPr>
            <a:r>
              <a:rPr lang="en-GB" sz="2400" dirty="0"/>
              <a:t>Describe what you want your neighbourhood to look like in terms of homes, businesses, shops, community facilities and open spaces. Consider what land use and development challenges may arise.</a:t>
            </a:r>
          </a:p>
          <a:p>
            <a:pPr marL="514350" indent="-514350">
              <a:buFont typeface="+mj-lt"/>
              <a:buAutoNum type="arabicPeriod"/>
            </a:pPr>
            <a:r>
              <a:rPr lang="en-GB" dirty="0"/>
              <a:t>Objectives</a:t>
            </a:r>
          </a:p>
          <a:p>
            <a:pPr marL="914400" lvl="1" indent="-514350">
              <a:buNone/>
            </a:pPr>
            <a:r>
              <a:rPr lang="en-GB" sz="2400" dirty="0"/>
              <a:t>Objectives are more specific and set out what the Neighbourhood Plan aims to achieve.</a:t>
            </a:r>
          </a:p>
        </p:txBody>
      </p:sp>
      <p:sp>
        <p:nvSpPr>
          <p:cNvPr id="6" name="Slide Number Placeholder 5"/>
          <p:cNvSpPr>
            <a:spLocks noGrp="1"/>
          </p:cNvSpPr>
          <p:nvPr>
            <p:ph type="sldNum" sz="quarter" idx="12"/>
          </p:nvPr>
        </p:nvSpPr>
        <p:spPr/>
        <p:txBody>
          <a:bodyPr/>
          <a:lstStyle/>
          <a:p>
            <a:fld id="{28D38E5D-F810-48C9-9852-F9F5F12CA476}" type="slidenum">
              <a:rPr lang="en-GB" smtClean="0"/>
              <a:pPr/>
              <a:t>4</a:t>
            </a:fld>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335</TotalTime>
  <Words>702</Words>
  <Application>Microsoft Office PowerPoint</Application>
  <PresentationFormat>On-screen Show (4:3)</PresentationFormat>
  <Paragraphs>123</Paragraphs>
  <Slides>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Calibri Light</vt:lpstr>
      <vt:lpstr>Symbol</vt:lpstr>
      <vt:lpstr>Times New Roman</vt:lpstr>
      <vt:lpstr>Wingdings</vt:lpstr>
      <vt:lpstr>Office Theme</vt:lpstr>
      <vt:lpstr>Neighbourhood Planning - 8 Stages</vt:lpstr>
      <vt:lpstr>Neighbourhood Planning Key Steps</vt:lpstr>
      <vt:lpstr>Neighbourhood Planning Key Steps</vt:lpstr>
      <vt:lpstr>Neighbourhood Planning Key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Neighbourhood Planning</dc:title>
  <dc:creator>Jackie Atkinson</dc:creator>
  <cp:lastModifiedBy>Oakley Parish</cp:lastModifiedBy>
  <cp:revision>34</cp:revision>
  <cp:lastPrinted>2018-04-08T19:51:51Z</cp:lastPrinted>
  <dcterms:created xsi:type="dcterms:W3CDTF">2014-02-05T14:07:02Z</dcterms:created>
  <dcterms:modified xsi:type="dcterms:W3CDTF">2018-05-02T10:01:52Z</dcterms:modified>
</cp:coreProperties>
</file>